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5" r:id="rId8"/>
    <p:sldId id="262" r:id="rId9"/>
    <p:sldId id="264" r:id="rId10"/>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01719BEA-4FD0-41B1-BBAD-6B86ABCD1CC3}" type="datetimeFigureOut">
              <a:rPr lang="es-VE" smtClean="0"/>
              <a:pPr/>
              <a:t>07/03/2012</a:t>
            </a:fld>
            <a:endParaRPr lang="es-VE"/>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VE"/>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4E4DB65-4536-4D18-A3A6-3C2C14023E4D}"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1719BEA-4FD0-41B1-BBAD-6B86ABCD1CC3}" type="datetimeFigureOut">
              <a:rPr lang="es-VE" smtClean="0"/>
              <a:pPr/>
              <a:t>07/03/2012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34E4DB65-4536-4D18-A3A6-3C2C14023E4D}"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1719BEA-4FD0-41B1-BBAD-6B86ABCD1CC3}" type="datetimeFigureOut">
              <a:rPr lang="es-VE" smtClean="0"/>
              <a:pPr/>
              <a:t>07/03/2012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34E4DB65-4536-4D18-A3A6-3C2C14023E4D}"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01719BEA-4FD0-41B1-BBAD-6B86ABCD1CC3}" type="datetimeFigureOut">
              <a:rPr lang="es-VE" smtClean="0"/>
              <a:pPr/>
              <a:t>07/03/2012</a:t>
            </a:fld>
            <a:endParaRPr lang="es-VE"/>
          </a:p>
        </p:txBody>
      </p:sp>
      <p:sp>
        <p:nvSpPr>
          <p:cNvPr id="5" name="4 Marcador de pie de página"/>
          <p:cNvSpPr>
            <a:spLocks noGrp="1"/>
          </p:cNvSpPr>
          <p:nvPr>
            <p:ph type="ftr" sz="quarter" idx="11"/>
          </p:nvPr>
        </p:nvSpPr>
        <p:spPr>
          <a:xfrm>
            <a:off x="457200" y="6480969"/>
            <a:ext cx="4260056" cy="300831"/>
          </a:xfrm>
        </p:spPr>
        <p:txBody>
          <a:bodyPr/>
          <a:lstStyle/>
          <a:p>
            <a:endParaRPr lang="es-VE"/>
          </a:p>
        </p:txBody>
      </p:sp>
      <p:sp>
        <p:nvSpPr>
          <p:cNvPr id="6" name="5 Marcador de número de diapositiva"/>
          <p:cNvSpPr>
            <a:spLocks noGrp="1"/>
          </p:cNvSpPr>
          <p:nvPr>
            <p:ph type="sldNum" sz="quarter" idx="12"/>
          </p:nvPr>
        </p:nvSpPr>
        <p:spPr/>
        <p:txBody>
          <a:bodyPr/>
          <a:lstStyle/>
          <a:p>
            <a:fld id="{34E4DB65-4536-4D18-A3A6-3C2C14023E4D}"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01719BEA-4FD0-41B1-BBAD-6B86ABCD1CC3}" type="datetimeFigureOut">
              <a:rPr lang="es-VE" smtClean="0"/>
              <a:pPr/>
              <a:t>07/03/2012</a:t>
            </a:fld>
            <a:endParaRPr lang="es-VE"/>
          </a:p>
        </p:txBody>
      </p:sp>
      <p:sp>
        <p:nvSpPr>
          <p:cNvPr id="5" name="4 Marcador de pie de página"/>
          <p:cNvSpPr>
            <a:spLocks noGrp="1"/>
          </p:cNvSpPr>
          <p:nvPr>
            <p:ph type="ftr" sz="quarter" idx="11"/>
          </p:nvPr>
        </p:nvSpPr>
        <p:spPr>
          <a:xfrm>
            <a:off x="2619376" y="6480969"/>
            <a:ext cx="4260056" cy="300831"/>
          </a:xfrm>
        </p:spPr>
        <p:txBody>
          <a:bodyPr/>
          <a:lstStyle/>
          <a:p>
            <a:endParaRPr lang="es-VE"/>
          </a:p>
        </p:txBody>
      </p:sp>
      <p:sp>
        <p:nvSpPr>
          <p:cNvPr id="6" name="5 Marcador de número de diapositiva"/>
          <p:cNvSpPr>
            <a:spLocks noGrp="1"/>
          </p:cNvSpPr>
          <p:nvPr>
            <p:ph type="sldNum" sz="quarter" idx="12"/>
          </p:nvPr>
        </p:nvSpPr>
        <p:spPr>
          <a:xfrm>
            <a:off x="8451056" y="809624"/>
            <a:ext cx="502920" cy="300831"/>
          </a:xfrm>
        </p:spPr>
        <p:txBody>
          <a:bodyPr/>
          <a:lstStyle/>
          <a:p>
            <a:fld id="{34E4DB65-4536-4D18-A3A6-3C2C14023E4D}" type="slidenum">
              <a:rPr lang="es-VE" smtClean="0"/>
              <a:pPr/>
              <a:t>‹Nº›</a:t>
            </a:fld>
            <a:endParaRPr lang="es-VE"/>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01719BEA-4FD0-41B1-BBAD-6B86ABCD1CC3}" type="datetimeFigureOut">
              <a:rPr lang="es-VE" smtClean="0"/>
              <a:pPr/>
              <a:t>07/03/2012</a:t>
            </a:fld>
            <a:endParaRPr lang="es-VE"/>
          </a:p>
        </p:txBody>
      </p:sp>
      <p:sp>
        <p:nvSpPr>
          <p:cNvPr id="6" name="5 Marcador de pie de página"/>
          <p:cNvSpPr>
            <a:spLocks noGrp="1"/>
          </p:cNvSpPr>
          <p:nvPr>
            <p:ph type="ftr" sz="quarter" idx="11"/>
          </p:nvPr>
        </p:nvSpPr>
        <p:spPr>
          <a:xfrm>
            <a:off x="457200" y="6480969"/>
            <a:ext cx="4260056" cy="301752"/>
          </a:xfrm>
        </p:spPr>
        <p:txBody>
          <a:bodyPr/>
          <a:lstStyle/>
          <a:p>
            <a:endParaRPr lang="es-VE"/>
          </a:p>
        </p:txBody>
      </p:sp>
      <p:sp>
        <p:nvSpPr>
          <p:cNvPr id="7" name="6 Marcador de número de diapositiva"/>
          <p:cNvSpPr>
            <a:spLocks noGrp="1"/>
          </p:cNvSpPr>
          <p:nvPr>
            <p:ph type="sldNum" sz="quarter" idx="12"/>
          </p:nvPr>
        </p:nvSpPr>
        <p:spPr>
          <a:xfrm>
            <a:off x="7589520" y="6480969"/>
            <a:ext cx="502920" cy="301752"/>
          </a:xfrm>
        </p:spPr>
        <p:txBody>
          <a:bodyPr/>
          <a:lstStyle/>
          <a:p>
            <a:fld id="{34E4DB65-4536-4D18-A3A6-3C2C14023E4D}"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01719BEA-4FD0-41B1-BBAD-6B86ABCD1CC3}" type="datetimeFigureOut">
              <a:rPr lang="es-VE" smtClean="0"/>
              <a:pPr/>
              <a:t>07/03/2012</a:t>
            </a:fld>
            <a:endParaRPr lang="es-VE"/>
          </a:p>
        </p:txBody>
      </p:sp>
      <p:sp>
        <p:nvSpPr>
          <p:cNvPr id="8" name="7 Marcador de pie de página"/>
          <p:cNvSpPr>
            <a:spLocks noGrp="1"/>
          </p:cNvSpPr>
          <p:nvPr>
            <p:ph type="ftr" sz="quarter" idx="11"/>
          </p:nvPr>
        </p:nvSpPr>
        <p:spPr>
          <a:xfrm>
            <a:off x="457200" y="6480969"/>
            <a:ext cx="4261104" cy="301752"/>
          </a:xfrm>
        </p:spPr>
        <p:txBody>
          <a:bodyPr/>
          <a:lstStyle/>
          <a:p>
            <a:endParaRPr lang="es-VE"/>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34E4DB65-4536-4D18-A3A6-3C2C14023E4D}"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1719BEA-4FD0-41B1-BBAD-6B86ABCD1CC3}" type="datetimeFigureOut">
              <a:rPr lang="es-VE" smtClean="0"/>
              <a:pPr/>
              <a:t>07/03/2012</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34E4DB65-4536-4D18-A3A6-3C2C14023E4D}"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01719BEA-4FD0-41B1-BBAD-6B86ABCD1CC3}" type="datetimeFigureOut">
              <a:rPr lang="es-VE" smtClean="0"/>
              <a:pPr/>
              <a:t>07/03/2012</a:t>
            </a:fld>
            <a:endParaRPr lang="es-VE"/>
          </a:p>
        </p:txBody>
      </p:sp>
      <p:sp>
        <p:nvSpPr>
          <p:cNvPr id="3" name="2 Marcador de pie de página"/>
          <p:cNvSpPr>
            <a:spLocks noGrp="1"/>
          </p:cNvSpPr>
          <p:nvPr>
            <p:ph type="ftr" sz="quarter" idx="11"/>
          </p:nvPr>
        </p:nvSpPr>
        <p:spPr>
          <a:xfrm>
            <a:off x="457200" y="6481890"/>
            <a:ext cx="4260056" cy="300831"/>
          </a:xfrm>
        </p:spPr>
        <p:txBody>
          <a:bodyPr/>
          <a:lstStyle/>
          <a:p>
            <a:endParaRPr lang="es-VE"/>
          </a:p>
        </p:txBody>
      </p:sp>
      <p:sp>
        <p:nvSpPr>
          <p:cNvPr id="4" name="3 Marcador de número de diapositiva"/>
          <p:cNvSpPr>
            <a:spLocks noGrp="1"/>
          </p:cNvSpPr>
          <p:nvPr>
            <p:ph type="sldNum" sz="quarter" idx="12"/>
          </p:nvPr>
        </p:nvSpPr>
        <p:spPr>
          <a:xfrm>
            <a:off x="7589520" y="6480969"/>
            <a:ext cx="502920" cy="301752"/>
          </a:xfrm>
        </p:spPr>
        <p:txBody>
          <a:bodyPr/>
          <a:lstStyle/>
          <a:p>
            <a:fld id="{34E4DB65-4536-4D18-A3A6-3C2C14023E4D}"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01719BEA-4FD0-41B1-BBAD-6B86ABCD1CC3}" type="datetimeFigureOut">
              <a:rPr lang="es-VE" smtClean="0"/>
              <a:pPr/>
              <a:t>07/03/2012</a:t>
            </a:fld>
            <a:endParaRPr lang="es-VE"/>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VE"/>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34E4DB65-4536-4D18-A3A6-3C2C14023E4D}"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01719BEA-4FD0-41B1-BBAD-6B86ABCD1CC3}" type="datetimeFigureOut">
              <a:rPr lang="es-VE" smtClean="0"/>
              <a:pPr/>
              <a:t>07/03/2012</a:t>
            </a:fld>
            <a:endParaRPr lang="es-VE"/>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VE"/>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34E4DB65-4536-4D18-A3A6-3C2C14023E4D}" type="slidenum">
              <a:rPr lang="es-VE" smtClean="0"/>
              <a:pPr/>
              <a:t>‹Nº›</a:t>
            </a:fld>
            <a:endParaRPr lang="es-V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719BEA-4FD0-41B1-BBAD-6B86ABCD1CC3}" type="datetimeFigureOut">
              <a:rPr lang="es-VE" smtClean="0"/>
              <a:pPr/>
              <a:t>07/03/2012</a:t>
            </a:fld>
            <a:endParaRPr lang="es-VE"/>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VE"/>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4E4DB65-4536-4D18-A3A6-3C2C14023E4D}" type="slidenum">
              <a:rPr lang="es-VE" smtClean="0"/>
              <a:pPr/>
              <a:t>‹Nº›</a:t>
            </a:fld>
            <a:endParaRPr lang="es-VE"/>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a:r>
              <a:rPr lang="es-VE" dirty="0" smtClean="0"/>
              <a:t>FRAMED STRUCTURES</a:t>
            </a:r>
            <a:endParaRPr lang="es-VE" dirty="0"/>
          </a:p>
        </p:txBody>
      </p:sp>
      <p:sp>
        <p:nvSpPr>
          <p:cNvPr id="3" name="2 Subtítulo"/>
          <p:cNvSpPr>
            <a:spLocks noGrp="1"/>
          </p:cNvSpPr>
          <p:nvPr>
            <p:ph type="subTitle" idx="1"/>
          </p:nvPr>
        </p:nvSpPr>
        <p:spPr/>
        <p:txBody>
          <a:bodyPr>
            <a:normAutofit fontScale="92500" lnSpcReduction="10000"/>
          </a:bodyPr>
          <a:lstStyle/>
          <a:p>
            <a:r>
              <a:rPr lang="en-US" dirty="0" smtClean="0"/>
              <a:t>Universidad </a:t>
            </a:r>
            <a:r>
              <a:rPr lang="en-US" dirty="0" err="1" smtClean="0"/>
              <a:t>Simón</a:t>
            </a:r>
            <a:r>
              <a:rPr lang="en-US" dirty="0" smtClean="0"/>
              <a:t> Bolívar</a:t>
            </a:r>
          </a:p>
          <a:p>
            <a:r>
              <a:rPr lang="en-US" dirty="0" smtClean="0"/>
              <a:t>English for Architecture and Urban Planning II</a:t>
            </a:r>
          </a:p>
          <a:p>
            <a:r>
              <a:rPr lang="en-US" dirty="0" smtClean="0"/>
              <a:t>ID2-125</a:t>
            </a:r>
          </a:p>
          <a:p>
            <a:r>
              <a:rPr lang="es-VE" dirty="0" smtClean="0"/>
              <a:t>Mariel </a:t>
            </a:r>
            <a:r>
              <a:rPr lang="es-VE" dirty="0" smtClean="0"/>
              <a:t>Valeria Graterol </a:t>
            </a:r>
            <a:r>
              <a:rPr lang="es-VE" dirty="0" smtClean="0"/>
              <a:t>#10-10831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VE" dirty="0" smtClean="0"/>
              <a:t>Content Page</a:t>
            </a:r>
            <a:endParaRPr lang="es-VE" dirty="0"/>
          </a:p>
        </p:txBody>
      </p:sp>
      <p:sp>
        <p:nvSpPr>
          <p:cNvPr id="4" name="3 Marcador de contenido"/>
          <p:cNvSpPr>
            <a:spLocks noGrp="1"/>
          </p:cNvSpPr>
          <p:nvPr>
            <p:ph idx="1"/>
          </p:nvPr>
        </p:nvSpPr>
        <p:spPr/>
        <p:txBody>
          <a:bodyPr/>
          <a:lstStyle/>
          <a:p>
            <a:r>
              <a:rPr lang="en-US" dirty="0" smtClean="0"/>
              <a:t>Introduction</a:t>
            </a:r>
          </a:p>
          <a:p>
            <a:r>
              <a:rPr lang="en-US" dirty="0" smtClean="0"/>
              <a:t>Materials</a:t>
            </a:r>
          </a:p>
          <a:p>
            <a:r>
              <a:rPr lang="en-US" dirty="0" smtClean="0"/>
              <a:t>Structure</a:t>
            </a:r>
          </a:p>
          <a:p>
            <a:r>
              <a:rPr lang="en-US" dirty="0" smtClean="0"/>
              <a:t>Conclusion</a:t>
            </a:r>
          </a:p>
          <a:p>
            <a:r>
              <a:rPr lang="en-US" dirty="0" smtClean="0"/>
              <a:t>Bibliography</a:t>
            </a:r>
          </a:p>
          <a:p>
            <a:pPr>
              <a:buNone/>
            </a:pPr>
            <a:endParaRPr lang="en-US" dirty="0" smtClean="0"/>
          </a:p>
          <a:p>
            <a:endParaRPr lang="en-US" dirty="0" smtClean="0"/>
          </a:p>
          <a:p>
            <a:endParaRPr lang="en-US" dirty="0" smtClean="0"/>
          </a:p>
          <a:p>
            <a:endParaRPr lang="es-V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Título"/>
          <p:cNvSpPr>
            <a:spLocks noGrp="1"/>
          </p:cNvSpPr>
          <p:nvPr>
            <p:ph type="title"/>
          </p:nvPr>
        </p:nvSpPr>
        <p:spPr/>
        <p:txBody>
          <a:bodyPr/>
          <a:lstStyle/>
          <a:p>
            <a:r>
              <a:rPr lang="es-VE" dirty="0" err="1" smtClean="0"/>
              <a:t>Introduction</a:t>
            </a:r>
            <a:endParaRPr lang="es-VE" dirty="0"/>
          </a:p>
        </p:txBody>
      </p:sp>
      <p:sp>
        <p:nvSpPr>
          <p:cNvPr id="15" name="14 Marcador de texto"/>
          <p:cNvSpPr>
            <a:spLocks noGrp="1"/>
          </p:cNvSpPr>
          <p:nvPr>
            <p:ph type="body" idx="2"/>
          </p:nvPr>
        </p:nvSpPr>
        <p:spPr>
          <a:xfrm>
            <a:off x="1115616" y="1412776"/>
            <a:ext cx="3094112" cy="4514180"/>
          </a:xfrm>
        </p:spPr>
        <p:txBody>
          <a:bodyPr>
            <a:normAutofit fontScale="92500" lnSpcReduction="20000"/>
          </a:bodyPr>
          <a:lstStyle/>
          <a:p>
            <a:pPr algn="just"/>
            <a:r>
              <a:rPr lang="en-US" sz="2800" dirty="0" smtClean="0"/>
              <a:t>A framed structure in any material is one that is made stable by a skeleton that is able to stand by itself as a rigid structure without depending on floors or walls to resist deformation. </a:t>
            </a:r>
          </a:p>
          <a:p>
            <a:pPr algn="just"/>
            <a:endParaRPr lang="en-US" dirty="0" smtClean="0"/>
          </a:p>
          <a:p>
            <a:endParaRPr lang="es-VE" dirty="0"/>
          </a:p>
        </p:txBody>
      </p:sp>
      <p:pic>
        <p:nvPicPr>
          <p:cNvPr id="1027" name="Picture 3" descr="C:\Users\Valeria\Desktop\1.jpg"/>
          <p:cNvPicPr>
            <a:picLocks noChangeAspect="1" noChangeArrowheads="1"/>
          </p:cNvPicPr>
          <p:nvPr/>
        </p:nvPicPr>
        <p:blipFill>
          <a:blip r:embed="rId2" cstate="print"/>
          <a:srcRect/>
          <a:stretch>
            <a:fillRect/>
          </a:stretch>
        </p:blipFill>
        <p:spPr bwMode="auto">
          <a:xfrm>
            <a:off x="4644008" y="980728"/>
            <a:ext cx="3623054" cy="2755998"/>
          </a:xfrm>
          <a:prstGeom prst="rect">
            <a:avLst/>
          </a:prstGeom>
          <a:noFill/>
        </p:spPr>
      </p:pic>
      <p:pic>
        <p:nvPicPr>
          <p:cNvPr id="1028" name="Picture 4" descr="C:\Users\Valeria\Desktop\2.jpg"/>
          <p:cNvPicPr>
            <a:picLocks noChangeAspect="1" noChangeArrowheads="1"/>
          </p:cNvPicPr>
          <p:nvPr/>
        </p:nvPicPr>
        <p:blipFill>
          <a:blip r:embed="rId3" cstate="print"/>
          <a:srcRect/>
          <a:stretch>
            <a:fillRect/>
          </a:stretch>
        </p:blipFill>
        <p:spPr bwMode="auto">
          <a:xfrm>
            <a:off x="4644008" y="3789040"/>
            <a:ext cx="3648406" cy="273630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8" name="Picture 8" descr="http://t2.gstatic.com/images?q=tbn:ANd9GcT3oub7yQNtcW53Ef_bROXDNMcT1UvzyYhpzMsoy8r3V-f8ek3bbw"/>
          <p:cNvPicPr>
            <a:picLocks noChangeAspect="1" noChangeArrowheads="1"/>
          </p:cNvPicPr>
          <p:nvPr/>
        </p:nvPicPr>
        <p:blipFill>
          <a:blip r:embed="rId2" cstate="print"/>
          <a:stretch>
            <a:fillRect/>
          </a:stretch>
        </p:blipFill>
        <p:spPr bwMode="auto">
          <a:xfrm>
            <a:off x="611560" y="4437112"/>
            <a:ext cx="2533650" cy="1809750"/>
          </a:xfrm>
          <a:prstGeom prst="rect">
            <a:avLst/>
          </a:prstGeom>
          <a:noFill/>
          <a:ln>
            <a:noFill/>
          </a:ln>
        </p:spPr>
      </p:pic>
      <p:sp>
        <p:nvSpPr>
          <p:cNvPr id="5" name="4 Título"/>
          <p:cNvSpPr>
            <a:spLocks noGrp="1"/>
          </p:cNvSpPr>
          <p:nvPr>
            <p:ph type="title"/>
          </p:nvPr>
        </p:nvSpPr>
        <p:spPr/>
        <p:txBody>
          <a:bodyPr/>
          <a:lstStyle/>
          <a:p>
            <a:r>
              <a:rPr lang="es-VE" dirty="0" err="1" smtClean="0"/>
              <a:t>Materials</a:t>
            </a:r>
            <a:endParaRPr lang="es-VE" dirty="0"/>
          </a:p>
        </p:txBody>
      </p:sp>
      <p:sp>
        <p:nvSpPr>
          <p:cNvPr id="6" name="5 Marcador de contenido"/>
          <p:cNvSpPr>
            <a:spLocks noGrp="1"/>
          </p:cNvSpPr>
          <p:nvPr>
            <p:ph idx="1"/>
          </p:nvPr>
        </p:nvSpPr>
        <p:spPr>
          <a:xfrm>
            <a:off x="899592" y="1412776"/>
            <a:ext cx="7772400" cy="4669776"/>
          </a:xfrm>
        </p:spPr>
        <p:txBody>
          <a:bodyPr>
            <a:normAutofit lnSpcReduction="10000"/>
          </a:bodyPr>
          <a:lstStyle/>
          <a:p>
            <a:pPr algn="just">
              <a:buNone/>
            </a:pPr>
            <a:r>
              <a:rPr lang="en-US" dirty="0" smtClean="0"/>
              <a:t>	Materials such as wood, steel, and reinforced concrete, which are strong in both tension and compression, make the best members for compression. Masonry skeletons, which cannot be made rigid without walls, are not frames. </a:t>
            </a:r>
          </a:p>
          <a:p>
            <a:pPr algn="just">
              <a:buNone/>
            </a:pPr>
            <a:endParaRPr lang="en-US" dirty="0" smtClean="0"/>
          </a:p>
          <a:p>
            <a:pPr algn="just">
              <a:buNone/>
            </a:pPr>
            <a:endParaRPr lang="en-US" dirty="0" smtClean="0"/>
          </a:p>
          <a:p>
            <a:pPr algn="just">
              <a:buNone/>
            </a:pPr>
            <a:r>
              <a:rPr lang="en-US" dirty="0" smtClean="0"/>
              <a:t> </a:t>
            </a:r>
            <a:endParaRPr lang="es-VE" dirty="0"/>
          </a:p>
        </p:txBody>
      </p:sp>
      <p:pic>
        <p:nvPicPr>
          <p:cNvPr id="15370" name="Picture 10" descr="http://wiki-images.enotes.com/thumb/0/0b/Taxus_wood.jpg/300px-Taxus_wood.jpg"/>
          <p:cNvPicPr>
            <a:picLocks noChangeAspect="1" noChangeArrowheads="1"/>
          </p:cNvPicPr>
          <p:nvPr/>
        </p:nvPicPr>
        <p:blipFill>
          <a:blip r:embed="rId3" cstate="print">
            <a:clrChange>
              <a:clrFrom>
                <a:srgbClr val="9C5C2C"/>
              </a:clrFrom>
              <a:clrTo>
                <a:srgbClr val="9C5C2C">
                  <a:alpha val="0"/>
                </a:srgbClr>
              </a:clrTo>
            </a:clrChange>
            <a:duotone>
              <a:prstClr val="black"/>
              <a:srgbClr val="D9C3A5">
                <a:tint val="50000"/>
                <a:satMod val="180000"/>
              </a:srgbClr>
            </a:duotone>
            <a:lum bright="6000" contrast="-5000"/>
          </a:blip>
          <a:srcRect/>
          <a:stretch>
            <a:fillRect/>
          </a:stretch>
        </p:blipFill>
        <p:spPr bwMode="auto">
          <a:xfrm>
            <a:off x="3419871" y="4365104"/>
            <a:ext cx="2215193" cy="1980643"/>
          </a:xfrm>
          <a:prstGeom prst="rect">
            <a:avLst/>
          </a:prstGeom>
          <a:noFill/>
        </p:spPr>
      </p:pic>
      <p:pic>
        <p:nvPicPr>
          <p:cNvPr id="15372" name="Picture 12" descr="http://t0.gstatic.com/images?q=tbn:ANd9GcTieaMY_342jSbKogkyd8DUNW7yiavvOwUw__8VTW4MTzYNnjA7fw"/>
          <p:cNvPicPr>
            <a:picLocks noChangeAspect="1" noChangeArrowheads="1"/>
          </p:cNvPicPr>
          <p:nvPr/>
        </p:nvPicPr>
        <p:blipFill>
          <a:blip r:embed="rId4" cstate="print"/>
          <a:srcRect/>
          <a:stretch>
            <a:fillRect/>
          </a:stretch>
        </p:blipFill>
        <p:spPr bwMode="auto">
          <a:xfrm>
            <a:off x="6084168" y="4293096"/>
            <a:ext cx="2466975" cy="184785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n-US" dirty="0" smtClean="0"/>
              <a:t>Material’s Qualities</a:t>
            </a:r>
            <a:endParaRPr lang="es-VE" dirty="0"/>
          </a:p>
        </p:txBody>
      </p:sp>
      <p:sp>
        <p:nvSpPr>
          <p:cNvPr id="5" name="4 Marcador de texto"/>
          <p:cNvSpPr>
            <a:spLocks noGrp="1"/>
          </p:cNvSpPr>
          <p:nvPr>
            <p:ph type="body" idx="1"/>
          </p:nvPr>
        </p:nvSpPr>
        <p:spPr/>
        <p:txBody>
          <a:bodyPr/>
          <a:lstStyle/>
          <a:p>
            <a:r>
              <a:rPr lang="es-VE" dirty="0" smtClean="0"/>
              <a:t>Wood</a:t>
            </a:r>
            <a:endParaRPr lang="es-VE" dirty="0"/>
          </a:p>
        </p:txBody>
      </p:sp>
      <p:sp>
        <p:nvSpPr>
          <p:cNvPr id="7" name="6 Marcador de texto"/>
          <p:cNvSpPr>
            <a:spLocks noGrp="1"/>
          </p:cNvSpPr>
          <p:nvPr>
            <p:ph type="body" sz="half" idx="3"/>
          </p:nvPr>
        </p:nvSpPr>
        <p:spPr/>
        <p:txBody>
          <a:bodyPr/>
          <a:lstStyle/>
          <a:p>
            <a:r>
              <a:rPr lang="es-VE" dirty="0" smtClean="0"/>
              <a:t>Steel</a:t>
            </a:r>
            <a:endParaRPr lang="es-VE" dirty="0"/>
          </a:p>
        </p:txBody>
      </p:sp>
      <p:sp>
        <p:nvSpPr>
          <p:cNvPr id="6" name="5 Marcador de contenido"/>
          <p:cNvSpPr>
            <a:spLocks noGrp="1"/>
          </p:cNvSpPr>
          <p:nvPr>
            <p:ph sz="quarter" idx="2"/>
          </p:nvPr>
        </p:nvSpPr>
        <p:spPr/>
        <p:txBody>
          <a:bodyPr>
            <a:normAutofit fontScale="92500"/>
          </a:bodyPr>
          <a:lstStyle/>
          <a:p>
            <a:r>
              <a:rPr lang="en-US" dirty="0" smtClean="0"/>
              <a:t>Wood-frame construction has been the system of choice for many years.  It has also been  the subject of much research into the optimum value engineered framing design</a:t>
            </a:r>
            <a:r>
              <a:rPr lang="en-US" sz="2000" dirty="0" smtClean="0"/>
              <a:t>. For the most part, this research has been focused on the downward loads on the structure.  More recently, as a result of the losses associated with Atlantic hurricanes, the capacity of the building to withstand uplift has become an important subject. </a:t>
            </a:r>
            <a:endParaRPr lang="es-VE" sz="2000" dirty="0" smtClean="0"/>
          </a:p>
          <a:p>
            <a:pPr algn="just"/>
            <a:endParaRPr lang="es-VE" sz="2000" dirty="0"/>
          </a:p>
        </p:txBody>
      </p:sp>
      <p:sp>
        <p:nvSpPr>
          <p:cNvPr id="8" name="7 Marcador de contenido"/>
          <p:cNvSpPr>
            <a:spLocks noGrp="1"/>
          </p:cNvSpPr>
          <p:nvPr>
            <p:ph sz="quarter" idx="4"/>
          </p:nvPr>
        </p:nvSpPr>
        <p:spPr/>
        <p:txBody>
          <a:bodyPr>
            <a:normAutofit/>
          </a:bodyPr>
          <a:lstStyle/>
          <a:p>
            <a:r>
              <a:rPr lang="en-US" dirty="0" smtClean="0"/>
              <a:t>Steel framing design offers greater strength compared to its weight, which facilitates safe construction of high-rise or complex buildings. Because steel is manufactured mechanically, it provides a consistency that can not be found with wood-framed buildings. </a:t>
            </a:r>
            <a:endParaRPr lang="es-V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algn="ctr"/>
            <a:r>
              <a:rPr lang="es-VE" dirty="0" err="1" smtClean="0"/>
              <a:t>Structure</a:t>
            </a:r>
            <a:endParaRPr lang="es-VE" dirty="0"/>
          </a:p>
        </p:txBody>
      </p:sp>
      <p:pic>
        <p:nvPicPr>
          <p:cNvPr id="9" name="8 Marcador de contenido" descr="3.gif"/>
          <p:cNvPicPr>
            <a:picLocks noGrp="1" noChangeAspect="1"/>
          </p:cNvPicPr>
          <p:nvPr>
            <p:ph idx="1"/>
          </p:nvPr>
        </p:nvPicPr>
        <p:blipFill>
          <a:blip r:embed="rId2" cstate="print"/>
          <a:stretch>
            <a:fillRect/>
          </a:stretch>
        </p:blipFill>
        <p:spPr>
          <a:xfrm>
            <a:off x="1835696" y="1268760"/>
            <a:ext cx="5832648" cy="536152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4160"/>
          </a:xfrm>
        </p:spPr>
        <p:txBody>
          <a:bodyPr>
            <a:normAutofit fontScale="85000" lnSpcReduction="20000"/>
          </a:bodyPr>
          <a:lstStyle/>
          <a:p>
            <a:r>
              <a:rPr lang="en-US" dirty="0" smtClean="0"/>
              <a:t>Basically, a frame house is one that's supported by its walls. The walls, that is, do more than just enclose the house; they also hold it up. This contrasts with, say, post-and-beam construction, in which most of the weight of the building sits not on its walls but on horizontal beams supported by vertical posts inside the building. </a:t>
            </a:r>
          </a:p>
          <a:p>
            <a:pPr>
              <a:buNone/>
            </a:pPr>
            <a:r>
              <a:rPr lang="en-US" dirty="0" smtClean="0"/>
              <a:t>     The outbuilding relies solely on its walls for support, so it's of pure frame design. Frame construction is probably the easiest kind for the beginner because structural members are comparatively light and easy to join together. It also requires only a minimum of engineering, and its basic principles can be mastered fairly swiftly.</a:t>
            </a:r>
          </a:p>
          <a:p>
            <a:pPr>
              <a:buNone/>
            </a:pPr>
            <a:r>
              <a:rPr lang="en-US" dirty="0" smtClean="0"/>
              <a:t>	</a:t>
            </a:r>
            <a:endParaRPr lang="es-V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err="1" smtClean="0"/>
              <a:t>Conclusion</a:t>
            </a:r>
            <a:endParaRPr lang="es-VE" dirty="0"/>
          </a:p>
        </p:txBody>
      </p:sp>
      <p:sp>
        <p:nvSpPr>
          <p:cNvPr id="3" name="2 Marcador de contenido"/>
          <p:cNvSpPr>
            <a:spLocks noGrp="1"/>
          </p:cNvSpPr>
          <p:nvPr>
            <p:ph idx="1"/>
          </p:nvPr>
        </p:nvSpPr>
        <p:spPr>
          <a:xfrm>
            <a:off x="467544" y="1556792"/>
            <a:ext cx="8229600" cy="4572000"/>
          </a:xfrm>
        </p:spPr>
        <p:txBody>
          <a:bodyPr>
            <a:normAutofit fontScale="77500" lnSpcReduction="20000"/>
          </a:bodyPr>
          <a:lstStyle/>
          <a:p>
            <a:r>
              <a:rPr lang="en-US" dirty="0" smtClean="0"/>
              <a:t>The heavy timber frame, in which large posts, spaced relatively far apart, support thick floors and roof beams, was the commonest type of construction in eastern Asia and northern Europe from prehistoric times to the mid-19th century.</a:t>
            </a:r>
          </a:p>
          <a:p>
            <a:r>
              <a:rPr lang="en-US" dirty="0" smtClean="0"/>
              <a:t> It was supplanted by the American light wood frame (balloon frame) , composed of many small and closely spaced members that could be handled easily and assembled quickly by nailing instead of by the slow joinery and dowelling of the past. </a:t>
            </a:r>
          </a:p>
          <a:p>
            <a:r>
              <a:rPr lang="en-US" dirty="0" smtClean="0"/>
              <a:t>Modern heavy-timber and laminated-wood techniques, however, provide means of building up compound members for trusses and arches that challenge steel construction for certain large-scale projects in areas where wood is plentiful.</a:t>
            </a:r>
            <a:endParaRPr lang="es-VE" dirty="0" smtClean="0"/>
          </a:p>
          <a:p>
            <a:endParaRPr lang="es-V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VE" dirty="0" err="1" smtClean="0"/>
              <a:t>Bibliography</a:t>
            </a:r>
            <a:endParaRPr lang="es-VE" dirty="0"/>
          </a:p>
        </p:txBody>
      </p:sp>
      <p:sp>
        <p:nvSpPr>
          <p:cNvPr id="6" name="5 Marcador de contenido"/>
          <p:cNvSpPr>
            <a:spLocks noGrp="1"/>
          </p:cNvSpPr>
          <p:nvPr>
            <p:ph idx="1"/>
          </p:nvPr>
        </p:nvSpPr>
        <p:spPr/>
        <p:txBody>
          <a:bodyPr>
            <a:normAutofit/>
          </a:bodyPr>
          <a:lstStyle/>
          <a:p>
            <a:r>
              <a:rPr lang="es-VE" sz="1800" dirty="0" smtClean="0"/>
              <a:t>http://en.wikipedia.org/wiki/Framing_(construction)#Structure</a:t>
            </a:r>
          </a:p>
          <a:p>
            <a:r>
              <a:rPr lang="es-VE" sz="1800" dirty="0" smtClean="0"/>
              <a:t>http://www.ny27.com/thoreau/ch01.html </a:t>
            </a:r>
          </a:p>
          <a:p>
            <a:r>
              <a:rPr lang="es-VE" sz="1800" dirty="0" smtClean="0"/>
              <a:t>http://web.dcp.ufl.edu/stroh/WoodFraming.pdf</a:t>
            </a:r>
          </a:p>
          <a:p>
            <a:r>
              <a:rPr lang="es-VE" sz="1800" dirty="0" smtClean="0"/>
              <a:t> http://ironbedframes1.com/structural-steel-framing </a:t>
            </a:r>
          </a:p>
          <a:p>
            <a:r>
              <a:rPr lang="es-VE" sz="1800" dirty="0" err="1" smtClean="0"/>
              <a:t>Encyclopaedia</a:t>
            </a:r>
            <a:r>
              <a:rPr lang="es-VE" sz="1800" dirty="0" smtClean="0"/>
              <a:t> </a:t>
            </a:r>
            <a:r>
              <a:rPr lang="es-VE" sz="1800" dirty="0" err="1" smtClean="0"/>
              <a:t>Brittanica</a:t>
            </a:r>
            <a:r>
              <a:rPr lang="es-VE" sz="1800" dirty="0" smtClean="0"/>
              <a:t>, vol. 1. Chicago: </a:t>
            </a:r>
            <a:r>
              <a:rPr lang="es-VE" sz="1800" dirty="0" err="1" smtClean="0"/>
              <a:t>Encyclopaedia</a:t>
            </a:r>
            <a:r>
              <a:rPr lang="es-VE" sz="1800" dirty="0" smtClean="0"/>
              <a:t> </a:t>
            </a:r>
            <a:r>
              <a:rPr lang="es-VE" sz="1800" dirty="0" err="1" smtClean="0"/>
              <a:t>Brittanica</a:t>
            </a:r>
            <a:r>
              <a:rPr lang="es-VE" sz="1800" dirty="0" smtClean="0"/>
              <a:t>, Inc., 1974, pp. 1101 – 1102.  [</a:t>
            </a:r>
            <a:r>
              <a:rPr lang="en-US" sz="1800" i="1" dirty="0" smtClean="0"/>
              <a:t>Edited by </a:t>
            </a:r>
            <a:r>
              <a:rPr lang="en-US" sz="1800" i="1" dirty="0" err="1" smtClean="0"/>
              <a:t>Marianela</a:t>
            </a:r>
            <a:r>
              <a:rPr lang="en-US" sz="1800" i="1" dirty="0" smtClean="0"/>
              <a:t> </a:t>
            </a:r>
            <a:r>
              <a:rPr lang="en-US" sz="1800" i="1" dirty="0" err="1" smtClean="0"/>
              <a:t>Najul</a:t>
            </a:r>
            <a:r>
              <a:rPr lang="en-US" sz="1800" i="1" dirty="0" smtClean="0"/>
              <a:t>, for second language teaching purposes (March, 2010) ]</a:t>
            </a:r>
          </a:p>
          <a:p>
            <a:r>
              <a:rPr lang="es-VE" sz="1800" dirty="0" smtClean="0"/>
              <a:t>http://www.civil.northwestern.edu/people/bazant/PDFs/Papers/S1.pdf</a:t>
            </a:r>
          </a:p>
          <a:p>
            <a:pPr>
              <a:buNone/>
            </a:pPr>
            <a:endParaRPr lang="es-VE"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611</TotalTime>
  <Words>492</Words>
  <Application>Microsoft Office PowerPoint</Application>
  <PresentationFormat>Presentación en pantalla (4:3)</PresentationFormat>
  <Paragraphs>40</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Brío</vt:lpstr>
      <vt:lpstr>FRAMED STRUCTURES</vt:lpstr>
      <vt:lpstr>Content Page</vt:lpstr>
      <vt:lpstr>Introduction</vt:lpstr>
      <vt:lpstr>Materials</vt:lpstr>
      <vt:lpstr>Material’s Qualities</vt:lpstr>
      <vt:lpstr>Structure</vt:lpstr>
      <vt:lpstr>Diapositiva 7</vt:lpstr>
      <vt:lpstr>Conclusion</vt:lpstr>
      <vt:lpstr>Bibliography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FRAMED STRUCTURES</dc:title>
  <dc:creator>Valeria</dc:creator>
  <cp:lastModifiedBy>Valeria</cp:lastModifiedBy>
  <cp:revision>30</cp:revision>
  <dcterms:created xsi:type="dcterms:W3CDTF">2012-03-07T02:05:56Z</dcterms:created>
  <dcterms:modified xsi:type="dcterms:W3CDTF">2012-03-07T13:03:33Z</dcterms:modified>
</cp:coreProperties>
</file>